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3" name="Shape 1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 name="Shape 14"/>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Shape 15"/>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Shape 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72" name="Shape 72"/>
        <p:cNvGrpSpPr/>
        <p:nvPr/>
      </p:nvGrpSpPr>
      <p:grpSpPr>
        <a:xfrm>
          <a:off x="0" y="0"/>
          <a:ext cx="0" cy="0"/>
          <a:chOff x="0" y="0"/>
          <a:chExt cx="0" cy="0"/>
        </a:xfrm>
      </p:grpSpPr>
      <p:sp>
        <p:nvSpPr>
          <p:cNvPr id="73" name="Shape 73"/>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4" name="Shape 74"/>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 name="Shape 75"/>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9pPr>
          </a:lstStyle>
          <a:p/>
        </p:txBody>
      </p:sp>
      <p:sp>
        <p:nvSpPr>
          <p:cNvPr id="76" name="Shape 76"/>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Shape 77"/>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Shape 7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9" name="Shape 79"/>
        <p:cNvGrpSpPr/>
        <p:nvPr/>
      </p:nvGrpSpPr>
      <p:grpSpPr>
        <a:xfrm>
          <a:off x="0" y="0"/>
          <a:ext cx="0" cy="0"/>
          <a:chOff x="0" y="0"/>
          <a:chExt cx="0" cy="0"/>
        </a:xfrm>
      </p:grpSpPr>
      <p:sp>
        <p:nvSpPr>
          <p:cNvPr id="80" name="Shape 80"/>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1" name="Shape 8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3" name="Shape 83"/>
        <p:cNvGrpSpPr/>
        <p:nvPr/>
      </p:nvGrpSpPr>
      <p:grpSpPr>
        <a:xfrm>
          <a:off x="0" y="0"/>
          <a:ext cx="0" cy="0"/>
          <a:chOff x="0" y="0"/>
          <a:chExt cx="0" cy="0"/>
        </a:xfrm>
      </p:grpSpPr>
      <p:sp>
        <p:nvSpPr>
          <p:cNvPr id="84" name="Shape 84"/>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5" name="Shape 85"/>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6" name="Shape 86"/>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7" name="Shape 8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88" name="Shape 88"/>
        <p:cNvGrpSpPr/>
        <p:nvPr/>
      </p:nvGrpSpPr>
      <p:grpSpPr>
        <a:xfrm>
          <a:off x="0" y="0"/>
          <a:ext cx="0" cy="0"/>
          <a:chOff x="0" y="0"/>
          <a:chExt cx="0" cy="0"/>
        </a:xfrm>
      </p:grpSpPr>
      <p:sp>
        <p:nvSpPr>
          <p:cNvPr id="89" name="Shape 8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0" name="Shape 90"/>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9pPr>
          </a:lstStyle>
          <a:p/>
        </p:txBody>
      </p:sp>
      <p:sp>
        <p:nvSpPr>
          <p:cNvPr id="91" name="Shape 91"/>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2" name="Shape 92"/>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sz="2400">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9pPr>
          </a:lstStyle>
          <a:p/>
        </p:txBody>
      </p:sp>
      <p:sp>
        <p:nvSpPr>
          <p:cNvPr id="93" name="Shape 93"/>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4" name="Shape 94"/>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Shape 95"/>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Shape 9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97" name="Shape 97"/>
        <p:cNvGrpSpPr/>
        <p:nvPr/>
      </p:nvGrpSpPr>
      <p:grpSpPr>
        <a:xfrm>
          <a:off x="0" y="0"/>
          <a:ext cx="0" cy="0"/>
          <a:chOff x="0" y="0"/>
          <a:chExt cx="0" cy="0"/>
        </a:xfrm>
      </p:grpSpPr>
      <p:sp>
        <p:nvSpPr>
          <p:cNvPr id="98" name="Shape 98"/>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99" name="Shape 99"/>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dk1"/>
              </a:buClr>
              <a:buSzPts val="3200"/>
              <a:buFont typeface="Arial"/>
              <a:buNone/>
              <a:defRPr sz="2000">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24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9pPr>
          </a:lstStyle>
          <a:p/>
        </p:txBody>
      </p:sp>
      <p:sp>
        <p:nvSpPr>
          <p:cNvPr id="100" name="Shape 100"/>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1" name="Shape 10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 name="Shape 10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9" name="Shape 19"/>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Shape 20"/>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Shape 21"/>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2" name="Shape 22"/>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Shape 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6" name="Shape 26"/>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Shape 27"/>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Shape 28"/>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Shape 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30" name="Shape 30"/>
        <p:cNvGrpSpPr/>
        <p:nvPr/>
      </p:nvGrpSpPr>
      <p:grpSpPr>
        <a:xfrm>
          <a:off x="0" y="0"/>
          <a:ext cx="0" cy="0"/>
          <a:chOff x="0" y="0"/>
          <a:chExt cx="0" cy="0"/>
        </a:xfrm>
      </p:grpSpPr>
      <p:sp>
        <p:nvSpPr>
          <p:cNvPr id="31" name="Shape 3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2" name="Shape 32"/>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Shape 33"/>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Shape 34"/>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TwoObj">
  <p:cSld name="Title, Text, and 2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9" name="Shape 39"/>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 name="Shape 40"/>
          <p:cNvSpPr txBox="1"/>
          <p:nvPr>
            <p:ph idx="2" type="body"/>
          </p:nvPr>
        </p:nvSpPr>
        <p:spPr>
          <a:xfrm>
            <a:off x="4648200" y="1600200"/>
            <a:ext cx="4038600" cy="2185988"/>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 name="Shape 41"/>
          <p:cNvSpPr txBox="1"/>
          <p:nvPr>
            <p:ph idx="3" type="body"/>
          </p:nvPr>
        </p:nvSpPr>
        <p:spPr>
          <a:xfrm>
            <a:off x="4648200" y="3938588"/>
            <a:ext cx="4038600" cy="2187575"/>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Shape 4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3" name="Shape 4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Shape 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OverTx">
  <p:cSld name="Title and 2 Content over Text">
    <p:spTree>
      <p:nvGrpSpPr>
        <p:cNvPr id="45" name="Shape 45"/>
        <p:cNvGrpSpPr/>
        <p:nvPr/>
      </p:nvGrpSpPr>
      <p:grpSpPr>
        <a:xfrm>
          <a:off x="0" y="0"/>
          <a:ext cx="0" cy="0"/>
          <a:chOff x="0" y="0"/>
          <a:chExt cx="0" cy="0"/>
        </a:xfrm>
      </p:grpSpPr>
      <p:sp>
        <p:nvSpPr>
          <p:cNvPr id="46" name="Shape 4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47" name="Shape 47"/>
          <p:cNvSpPr txBox="1"/>
          <p:nvPr>
            <p:ph idx="1" type="body"/>
          </p:nvPr>
        </p:nvSpPr>
        <p:spPr>
          <a:xfrm>
            <a:off x="457200" y="1600200"/>
            <a:ext cx="4038600" cy="2185988"/>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Shape 48"/>
          <p:cNvSpPr txBox="1"/>
          <p:nvPr>
            <p:ph idx="2" type="body"/>
          </p:nvPr>
        </p:nvSpPr>
        <p:spPr>
          <a:xfrm>
            <a:off x="4648200" y="1600200"/>
            <a:ext cx="4038600" cy="2185988"/>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Shape 49"/>
          <p:cNvSpPr txBox="1"/>
          <p:nvPr>
            <p:ph idx="3" type="body"/>
          </p:nvPr>
        </p:nvSpPr>
        <p:spPr>
          <a:xfrm>
            <a:off x="457200" y="3938588"/>
            <a:ext cx="8229600" cy="2187575"/>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 name="Shape 50"/>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53" name="Shape 53"/>
        <p:cNvGrpSpPr/>
        <p:nvPr/>
      </p:nvGrpSpPr>
      <p:grpSpPr>
        <a:xfrm>
          <a:off x="0" y="0"/>
          <a:ext cx="0" cy="0"/>
          <a:chOff x="0" y="0"/>
          <a:chExt cx="0" cy="0"/>
        </a:xfrm>
      </p:grpSpPr>
      <p:sp>
        <p:nvSpPr>
          <p:cNvPr id="54" name="Shape 54"/>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55" name="Shape 55"/>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 name="Shape 56"/>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Shape 57"/>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Shape 5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59" name="Shape 59"/>
        <p:cNvGrpSpPr/>
        <p:nvPr/>
      </p:nvGrpSpPr>
      <p:grpSpPr>
        <a:xfrm>
          <a:off x="0" y="0"/>
          <a:ext cx="0" cy="0"/>
          <a:chOff x="0" y="0"/>
          <a:chExt cx="0" cy="0"/>
        </a:xfrm>
      </p:grpSpPr>
      <p:sp>
        <p:nvSpPr>
          <p:cNvPr id="60" name="Shape 60"/>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1" name="Shape 61"/>
          <p:cNvSpPr txBox="1"/>
          <p:nvPr>
            <p:ph idx="1" type="body"/>
          </p:nvPr>
        </p:nvSpPr>
        <p:spPr>
          <a:xfrm rot="5400000">
            <a:off x="2309019" y="-251619"/>
            <a:ext cx="4525962"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Shape 6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Shape 6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Shape 6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sz="3200">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sz="1400">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9pPr>
          </a:lstStyle>
          <a:p/>
        </p:txBody>
      </p:sp>
      <p:sp>
        <p:nvSpPr>
          <p:cNvPr id="69" name="Shape 69"/>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Shape 7"/>
          <p:cNvSpPr txBox="1"/>
          <p:nvPr>
            <p:ph idx="1" type="body"/>
          </p:nvPr>
        </p:nvSpPr>
        <p:spPr>
          <a:xfrm>
            <a:off x="457200" y="1600200"/>
            <a:ext cx="8229600" cy="4525962"/>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Shape 8"/>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Arial"/>
              <a:buNone/>
            </a:pPr>
            <a:fld id="{00000000-1234-1234-1234-123412341234}" type="slidenum">
              <a:rPr b="0" i="0" lang="en-US" sz="1400" u="none" cap="none" strike="noStrike">
                <a:solidFill>
                  <a:schemeClr val="dk1"/>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ruBAHiij4EA"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neurons" TargetMode="External"/><Relationship Id="rId4" Type="http://schemas.openxmlformats.org/officeDocument/2006/relationships/hyperlink" Target="http://erythrocyt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ovum" TargetMode="External"/><Relationship Id="rId4" Type="http://schemas.openxmlformats.org/officeDocument/2006/relationships/hyperlink" Target="http://zygo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Shape 107"/>
          <p:cNvPicPr preferRelativeResize="0"/>
          <p:nvPr/>
        </p:nvPicPr>
        <p:blipFill rotWithShape="1">
          <a:blip r:embed="rId3">
            <a:alphaModFix/>
          </a:blip>
          <a:srcRect b="0" l="0" r="0" t="0"/>
          <a:stretch/>
        </p:blipFill>
        <p:spPr>
          <a:xfrm>
            <a:off x="528637" y="914400"/>
            <a:ext cx="8086725" cy="5410200"/>
          </a:xfrm>
          <a:prstGeom prst="rect">
            <a:avLst/>
          </a:prstGeom>
          <a:noFill/>
          <a:ln>
            <a:noFill/>
          </a:ln>
        </p:spPr>
      </p:pic>
      <p:sp>
        <p:nvSpPr>
          <p:cNvPr id="108" name="Shape 108"/>
          <p:cNvSpPr txBox="1"/>
          <p:nvPr>
            <p:ph type="ctrTitle"/>
          </p:nvPr>
        </p:nvSpPr>
        <p:spPr>
          <a:xfrm>
            <a:off x="685800" y="942975"/>
            <a:ext cx="7772400" cy="10382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The Plant and Animal Cell</a:t>
            </a:r>
            <a:endParaRPr/>
          </a:p>
        </p:txBody>
      </p:sp>
      <p:sp>
        <p:nvSpPr>
          <p:cNvPr id="109" name="Shape 109"/>
          <p:cNvSpPr txBox="1"/>
          <p:nvPr>
            <p:ph idx="1" type="subTitle"/>
          </p:nvPr>
        </p:nvSpPr>
        <p:spPr>
          <a:xfrm>
            <a:off x="1371600" y="4575175"/>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rPr b="1" i="0" lang="en-US" sz="3200" u="none" cap="none" strike="noStrike">
                <a:solidFill>
                  <a:schemeClr val="dk1"/>
                </a:solidFill>
                <a:latin typeface="Arial"/>
                <a:ea typeface="Arial"/>
                <a:cs typeface="Arial"/>
                <a:sym typeface="Arial"/>
              </a:rPr>
              <a:t>The specifics </a:t>
            </a:r>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2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Plasma (or cell) membrane</a:t>
            </a:r>
            <a:endParaRPr/>
          </a:p>
        </p:txBody>
      </p:sp>
      <p:sp>
        <p:nvSpPr>
          <p:cNvPr id="164" name="Shape 164"/>
          <p:cNvSpPr txBox="1"/>
          <p:nvPr>
            <p:ph idx="1" type="body"/>
          </p:nvPr>
        </p:nvSpPr>
        <p:spPr>
          <a:xfrm>
            <a:off x="0" y="1600200"/>
            <a:ext cx="5029200" cy="5029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Arial"/>
                <a:ea typeface="Arial"/>
                <a:cs typeface="Arial"/>
                <a:sym typeface="Arial"/>
              </a:rPr>
              <a:t>1. Plasma (or cell) membrane:</a:t>
            </a:r>
            <a:r>
              <a:rPr b="0" i="0" lang="en-US" sz="2400" u="none">
                <a:solidFill>
                  <a:schemeClr val="dk1"/>
                </a:solidFill>
                <a:latin typeface="Arial"/>
                <a:ea typeface="Arial"/>
                <a:cs typeface="Arial"/>
                <a:sym typeface="Arial"/>
              </a:rPr>
              <a:t> Thin, two-layered film that surrounds entire cell. </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Consists of lipid molecules in which protein molecules are embedded. </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It is described as semipermeable, or selectively permeable. This means it permits the passage or transport of certain materials into and out of the cell, and prevents transport of other materials.</a:t>
            </a:r>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pic>
        <p:nvPicPr>
          <p:cNvPr descr="5_11" id="165" name="Shape 165"/>
          <p:cNvPicPr preferRelativeResize="0"/>
          <p:nvPr>
            <p:ph idx="1" type="body"/>
          </p:nvPr>
        </p:nvPicPr>
        <p:blipFill rotWithShape="1">
          <a:blip r:embed="rId3">
            <a:alphaModFix/>
          </a:blip>
          <a:srcRect b="0" l="0" r="0" t="0"/>
          <a:stretch/>
        </p:blipFill>
        <p:spPr>
          <a:xfrm>
            <a:off x="5105400" y="2133600"/>
            <a:ext cx="4038600" cy="304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1"/>
                                        <p:tgtEl>
                                          <p:spTgt spid="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1"/>
                                        <p:tgtEl>
                                          <p:spTgt spid="1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animEffect filter="fade" transition="in">
                                      <p:cBhvr>
                                        <p:cTn dur="1"/>
                                        <p:tgtEl>
                                          <p:spTgt spid="1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animEffect filter="fade" transition="in">
                                      <p:cBhvr>
                                        <p:cTn dur="1"/>
                                        <p:tgtEl>
                                          <p:spTgt spid="16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Cytoplasm</a:t>
            </a:r>
            <a:endParaRPr/>
          </a:p>
        </p:txBody>
      </p:sp>
      <p:sp>
        <p:nvSpPr>
          <p:cNvPr id="171" name="Shape 17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2. </a:t>
            </a:r>
            <a:r>
              <a:rPr b="1" i="0" lang="en-US" sz="3200" u="none">
                <a:solidFill>
                  <a:schemeClr val="dk1"/>
                </a:solidFill>
                <a:latin typeface="Arial"/>
                <a:ea typeface="Arial"/>
                <a:cs typeface="Arial"/>
                <a:sym typeface="Arial"/>
              </a:rPr>
              <a:t>Cytoplasm:</a:t>
            </a:r>
            <a:r>
              <a:rPr b="0" i="0" lang="en-US" sz="3200" u="none">
                <a:solidFill>
                  <a:schemeClr val="dk1"/>
                </a:solidFill>
                <a:latin typeface="Arial"/>
                <a:ea typeface="Arial"/>
                <a:cs typeface="Arial"/>
                <a:sym typeface="Arial"/>
              </a:rPr>
              <a:t> The fluid-like material inside the plasma membrane and outside the nucleus of the cell. Various organelles are present in the cytoplasm and many biochemical processes occur in it.</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
                                        <p:tgtEl>
                                          <p:spTgt spid="17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Nucleus</a:t>
            </a:r>
            <a:endParaRPr/>
          </a:p>
        </p:txBody>
      </p:sp>
      <p:sp>
        <p:nvSpPr>
          <p:cNvPr id="177" name="Shape 177"/>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3. </a:t>
            </a:r>
            <a:r>
              <a:rPr b="1" i="0" lang="en-US" sz="2800" u="none">
                <a:solidFill>
                  <a:schemeClr val="dk1"/>
                </a:solidFill>
                <a:latin typeface="Arial"/>
                <a:ea typeface="Arial"/>
                <a:cs typeface="Arial"/>
                <a:sym typeface="Arial"/>
              </a:rPr>
              <a:t>Nucleus</a:t>
            </a:r>
            <a:r>
              <a:rPr b="0" i="0" lang="en-US" sz="2800" u="none">
                <a:solidFill>
                  <a:schemeClr val="dk1"/>
                </a:solidFill>
                <a:latin typeface="Arial"/>
                <a:ea typeface="Arial"/>
                <a:cs typeface="Arial"/>
                <a:sym typeface="Arial"/>
              </a:rPr>
              <a:t>: Structure containing the chromosomes and DNA of the cell, which carry hereditary information and direct the biochemical activities of the cell. </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Separated from the cytoplasm by the nuclear membrane.</a:t>
            </a:r>
            <a:endParaRPr/>
          </a:p>
          <a:p>
            <a:pPr indent="-165100" lvl="0" marL="342900" marR="0" rtl="0" algn="l">
              <a:lnSpc>
                <a:spcPct val="9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nucleus_1" id="178" name="Shape 178"/>
          <p:cNvPicPr preferRelativeResize="0"/>
          <p:nvPr>
            <p:ph idx="1" type="body"/>
          </p:nvPr>
        </p:nvPicPr>
        <p:blipFill rotWithShape="1">
          <a:blip r:embed="rId3">
            <a:alphaModFix/>
          </a:blip>
          <a:srcRect b="0" l="0" r="0" t="0"/>
          <a:stretch/>
        </p:blipFill>
        <p:spPr>
          <a:xfrm>
            <a:off x="4648200" y="2452687"/>
            <a:ext cx="4038600" cy="2819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
                                        <p:tgtEl>
                                          <p:spTgt spid="17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Nucleolus</a:t>
            </a:r>
            <a:endParaRPr/>
          </a:p>
        </p:txBody>
      </p:sp>
      <p:sp>
        <p:nvSpPr>
          <p:cNvPr id="184" name="Shape 184"/>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4. </a:t>
            </a:r>
            <a:r>
              <a:rPr b="1" i="0" lang="en-US" sz="2800" u="none">
                <a:solidFill>
                  <a:schemeClr val="dk1"/>
                </a:solidFill>
                <a:latin typeface="Arial"/>
                <a:ea typeface="Arial"/>
                <a:cs typeface="Arial"/>
                <a:sym typeface="Arial"/>
              </a:rPr>
              <a:t>Nucleolus</a:t>
            </a:r>
            <a:r>
              <a:rPr b="0" i="0" lang="en-US" sz="2800" u="none">
                <a:solidFill>
                  <a:schemeClr val="dk1"/>
                </a:solidFill>
                <a:latin typeface="Arial"/>
                <a:ea typeface="Arial"/>
                <a:cs typeface="Arial"/>
                <a:sym typeface="Arial"/>
              </a:rPr>
              <a:t>: Structure within the nucleus that is involved in the synthesis of the rRNA found in ribosomes. (this organelle makes part of a ribosome)</a:t>
            </a:r>
            <a:endParaRPr/>
          </a:p>
        </p:txBody>
      </p:sp>
      <p:pic>
        <p:nvPicPr>
          <p:cNvPr descr="nucleus_1" id="185" name="Shape 185"/>
          <p:cNvPicPr preferRelativeResize="0"/>
          <p:nvPr>
            <p:ph idx="1" type="body"/>
          </p:nvPr>
        </p:nvPicPr>
        <p:blipFill rotWithShape="1">
          <a:blip r:embed="rId3">
            <a:alphaModFix/>
          </a:blip>
          <a:srcRect b="0" l="0" r="0" t="0"/>
          <a:stretch/>
        </p:blipFill>
        <p:spPr>
          <a:xfrm>
            <a:off x="4648200" y="2133600"/>
            <a:ext cx="4495800" cy="31384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1"/>
                                        <p:tgtEl>
                                          <p:spTgt spid="1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Endoplasmic reticulum (ER)</a:t>
            </a:r>
            <a:endParaRPr/>
          </a:p>
        </p:txBody>
      </p:sp>
      <p:sp>
        <p:nvSpPr>
          <p:cNvPr id="191" name="Shape 191"/>
          <p:cNvSpPr txBox="1"/>
          <p:nvPr>
            <p:ph idx="1" type="body"/>
          </p:nvPr>
        </p:nvSpPr>
        <p:spPr>
          <a:xfrm>
            <a:off x="152400" y="1600200"/>
            <a:ext cx="43434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5. </a:t>
            </a:r>
            <a:r>
              <a:rPr b="1" i="0" lang="en-US" sz="2800" u="none">
                <a:solidFill>
                  <a:schemeClr val="dk1"/>
                </a:solidFill>
                <a:latin typeface="Arial"/>
                <a:ea typeface="Arial"/>
                <a:cs typeface="Arial"/>
                <a:sym typeface="Arial"/>
              </a:rPr>
              <a:t>Endoplasmic reticulum (ER):</a:t>
            </a:r>
            <a:r>
              <a:rPr b="0" i="0" lang="en-US" sz="2800" u="none">
                <a:solidFill>
                  <a:schemeClr val="dk1"/>
                </a:solidFill>
                <a:latin typeface="Arial"/>
                <a:ea typeface="Arial"/>
                <a:cs typeface="Arial"/>
                <a:sym typeface="Arial"/>
              </a:rPr>
              <a:t> A network of channels in the cytoplasm that function in synthesizing, transporting, detoxifing, and storing substances made in the cell.</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Two types:</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Rough and Smooth</a:t>
            </a:r>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endoplasret" id="192" name="Shape 192"/>
          <p:cNvPicPr preferRelativeResize="0"/>
          <p:nvPr>
            <p:ph idx="1" type="body"/>
          </p:nvPr>
        </p:nvPicPr>
        <p:blipFill rotWithShape="1">
          <a:blip r:embed="rId3">
            <a:alphaModFix/>
          </a:blip>
          <a:srcRect b="0" l="0" r="0" t="0"/>
          <a:stretch/>
        </p:blipFill>
        <p:spPr>
          <a:xfrm>
            <a:off x="4495800" y="2133600"/>
            <a:ext cx="4648200" cy="3698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1"/>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1"/>
                                        <p:tgtEl>
                                          <p:spTgt spid="19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000" u="none" cap="none" strike="noStrike">
                <a:solidFill>
                  <a:schemeClr val="dk2"/>
                </a:solidFill>
                <a:latin typeface="Arial"/>
                <a:ea typeface="Arial"/>
                <a:cs typeface="Arial"/>
                <a:sym typeface="Arial"/>
              </a:rPr>
              <a:t>Picture of Endoplasmic Reticulm</a:t>
            </a:r>
            <a:endParaRPr/>
          </a:p>
        </p:txBody>
      </p:sp>
      <p:pic>
        <p:nvPicPr>
          <p:cNvPr descr="58660b" id="198" name="Shape 198"/>
          <p:cNvPicPr preferRelativeResize="0"/>
          <p:nvPr>
            <p:ph idx="1" type="body"/>
          </p:nvPr>
        </p:nvPicPr>
        <p:blipFill rotWithShape="1">
          <a:blip r:embed="rId3">
            <a:alphaModFix/>
          </a:blip>
          <a:srcRect b="0" l="0" r="0" t="0"/>
          <a:stretch/>
        </p:blipFill>
        <p:spPr>
          <a:xfrm>
            <a:off x="1743075" y="1600200"/>
            <a:ext cx="5657850" cy="4525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Ribosomes</a:t>
            </a:r>
            <a:r>
              <a:rPr b="0" i="0" lang="en-US" sz="4400" u="none" cap="none" strike="noStrike">
                <a:solidFill>
                  <a:schemeClr val="dk2"/>
                </a:solidFill>
                <a:latin typeface="Arial"/>
                <a:ea typeface="Arial"/>
                <a:cs typeface="Arial"/>
                <a:sym typeface="Arial"/>
              </a:rPr>
              <a:t>:</a:t>
            </a:r>
            <a:endParaRPr/>
          </a:p>
        </p:txBody>
      </p:sp>
      <p:sp>
        <p:nvSpPr>
          <p:cNvPr id="204" name="Shape 204"/>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6. </a:t>
            </a:r>
            <a:r>
              <a:rPr b="1" i="0" lang="en-US" sz="2800" u="none">
                <a:solidFill>
                  <a:schemeClr val="dk1"/>
                </a:solidFill>
                <a:latin typeface="Arial"/>
                <a:ea typeface="Arial"/>
                <a:cs typeface="Arial"/>
                <a:sym typeface="Arial"/>
              </a:rPr>
              <a:t>Ribosomes</a:t>
            </a:r>
            <a:r>
              <a:rPr b="0" i="0" lang="en-US" sz="2800" u="none">
                <a:solidFill>
                  <a:schemeClr val="dk1"/>
                </a:solidFill>
                <a:latin typeface="Arial"/>
                <a:ea typeface="Arial"/>
                <a:cs typeface="Arial"/>
                <a:sym typeface="Arial"/>
              </a:rPr>
              <a:t>: Small structures that are the sites of protein synthesis. There are large numbers of ribosomes in the cell, which may be free in the cytoplasm or attached to the surface of the ER.</a:t>
            </a:r>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01535b" id="205" name="Shape 205"/>
          <p:cNvPicPr preferRelativeResize="0"/>
          <p:nvPr>
            <p:ph idx="1" type="body"/>
          </p:nvPr>
        </p:nvPicPr>
        <p:blipFill rotWithShape="1">
          <a:blip r:embed="rId3">
            <a:alphaModFix/>
          </a:blip>
          <a:srcRect b="0" l="0" r="0" t="0"/>
          <a:stretch/>
        </p:blipFill>
        <p:spPr>
          <a:xfrm>
            <a:off x="4648200" y="2247900"/>
            <a:ext cx="4038600" cy="32305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
                                        <p:tgtEl>
                                          <p:spTgt spid="20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Mitochondria</a:t>
            </a:r>
            <a:endParaRPr/>
          </a:p>
        </p:txBody>
      </p:sp>
      <p:sp>
        <p:nvSpPr>
          <p:cNvPr id="211" name="Shape 211"/>
          <p:cNvSpPr txBox="1"/>
          <p:nvPr>
            <p:ph idx="1" type="body"/>
          </p:nvPr>
        </p:nvSpPr>
        <p:spPr>
          <a:xfrm>
            <a:off x="228600" y="13716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7. </a:t>
            </a:r>
            <a:r>
              <a:rPr b="1" i="0" lang="en-US" sz="2800" u="none">
                <a:solidFill>
                  <a:schemeClr val="dk1"/>
                </a:solidFill>
                <a:latin typeface="Arial"/>
                <a:ea typeface="Arial"/>
                <a:cs typeface="Arial"/>
                <a:sym typeface="Arial"/>
              </a:rPr>
              <a:t>Mitochondria (singular, </a:t>
            </a:r>
            <a:r>
              <a:rPr b="1" i="1" lang="en-US" sz="2800" u="none">
                <a:solidFill>
                  <a:schemeClr val="dk1"/>
                </a:solidFill>
                <a:latin typeface="Arial"/>
                <a:ea typeface="Arial"/>
                <a:cs typeface="Arial"/>
                <a:sym typeface="Arial"/>
              </a:rPr>
              <a:t>mitochondrion)</a:t>
            </a:r>
            <a:r>
              <a:rPr b="1" i="0" lang="en-US" sz="2800" u="none">
                <a:solidFill>
                  <a:schemeClr val="dk1"/>
                </a:solidFill>
                <a:latin typeface="Arial"/>
                <a:ea typeface="Arial"/>
                <a:cs typeface="Arial"/>
                <a:sym typeface="Arial"/>
              </a:rPr>
              <a:t>:</a:t>
            </a:r>
            <a:r>
              <a:rPr b="0" i="0" lang="en-US" sz="2800" u="none">
                <a:solidFill>
                  <a:schemeClr val="dk1"/>
                </a:solidFill>
                <a:latin typeface="Arial"/>
                <a:ea typeface="Arial"/>
                <a:cs typeface="Arial"/>
                <a:sym typeface="Arial"/>
              </a:rPr>
              <a:t> Sites of aerobic cellular respiration.</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 Most ATP of the cell is made in the mitochondria.</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Converts the bonds of organic molecules into ATP </a:t>
            </a:r>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mitochondrion2" id="212" name="Shape 212"/>
          <p:cNvPicPr preferRelativeResize="0"/>
          <p:nvPr>
            <p:ph idx="1" type="body"/>
          </p:nvPr>
        </p:nvPicPr>
        <p:blipFill rotWithShape="1">
          <a:blip r:embed="rId3">
            <a:alphaModFix/>
          </a:blip>
          <a:srcRect b="0" l="0" r="0" t="0"/>
          <a:stretch/>
        </p:blipFill>
        <p:spPr>
          <a:xfrm>
            <a:off x="4191000" y="2640012"/>
            <a:ext cx="4953000" cy="24463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1"/>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1"/>
                                        <p:tgtEl>
                                          <p:spTgt spid="2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Effect filter="fade" transition="in">
                                      <p:cBhvr>
                                        <p:cTn dur="1"/>
                                        <p:tgtEl>
                                          <p:spTgt spid="21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Picture of Mitochondria</a:t>
            </a:r>
            <a:endParaRPr/>
          </a:p>
        </p:txBody>
      </p:sp>
      <p:pic>
        <p:nvPicPr>
          <p:cNvPr descr="11465a" id="218" name="Shape 218"/>
          <p:cNvPicPr preferRelativeResize="0"/>
          <p:nvPr>
            <p:ph idx="1" type="body"/>
          </p:nvPr>
        </p:nvPicPr>
        <p:blipFill rotWithShape="1">
          <a:blip r:embed="rId3">
            <a:alphaModFix/>
          </a:blip>
          <a:srcRect b="0" l="0" r="0" t="0"/>
          <a:stretch/>
        </p:blipFill>
        <p:spPr>
          <a:xfrm>
            <a:off x="1735137" y="1600200"/>
            <a:ext cx="5672137" cy="4525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Golgi complex</a:t>
            </a:r>
            <a:endParaRPr/>
          </a:p>
        </p:txBody>
      </p:sp>
      <p:sp>
        <p:nvSpPr>
          <p:cNvPr id="224" name="Shape 224"/>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8. </a:t>
            </a:r>
            <a:r>
              <a:rPr b="1" i="0" lang="en-US" sz="2800" u="none">
                <a:solidFill>
                  <a:schemeClr val="dk1"/>
                </a:solidFill>
                <a:latin typeface="Arial"/>
                <a:ea typeface="Arial"/>
                <a:cs typeface="Arial"/>
                <a:sym typeface="Arial"/>
              </a:rPr>
              <a:t>Golgi complex:</a:t>
            </a:r>
            <a:r>
              <a:rPr b="0" i="0" lang="en-US" sz="2800" u="none">
                <a:solidFill>
                  <a:schemeClr val="dk1"/>
                </a:solidFill>
                <a:latin typeface="Arial"/>
                <a:ea typeface="Arial"/>
                <a:cs typeface="Arial"/>
                <a:sym typeface="Arial"/>
              </a:rPr>
              <a:t> Membrane-bound channels in which products from the cell are processed and packaged.</a:t>
            </a:r>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Finishes proteins to make enzymes –lysosomes </a:t>
            </a:r>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export2" id="225" name="Shape 225"/>
          <p:cNvPicPr preferRelativeResize="0"/>
          <p:nvPr>
            <p:ph idx="1" type="body"/>
          </p:nvPr>
        </p:nvPicPr>
        <p:blipFill rotWithShape="1">
          <a:blip r:embed="rId3">
            <a:alphaModFix/>
          </a:blip>
          <a:srcRect b="0" l="0" r="0" t="0"/>
          <a:stretch/>
        </p:blipFill>
        <p:spPr>
          <a:xfrm>
            <a:off x="5181600" y="3255962"/>
            <a:ext cx="3729037" cy="3349625"/>
          </a:xfrm>
          <a:prstGeom prst="rect">
            <a:avLst/>
          </a:prstGeom>
          <a:noFill/>
          <a:ln>
            <a:noFill/>
          </a:ln>
        </p:spPr>
      </p:pic>
      <p:pic>
        <p:nvPicPr>
          <p:cNvPr descr="export" id="226" name="Shape 226"/>
          <p:cNvPicPr preferRelativeResize="0"/>
          <p:nvPr>
            <p:ph idx="2" type="body"/>
          </p:nvPr>
        </p:nvPicPr>
        <p:blipFill rotWithShape="1">
          <a:blip r:embed="rId4">
            <a:alphaModFix/>
          </a:blip>
          <a:srcRect b="0" l="0" r="0" t="0"/>
          <a:stretch/>
        </p:blipFill>
        <p:spPr>
          <a:xfrm>
            <a:off x="5181600" y="685800"/>
            <a:ext cx="3711575" cy="32908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1"/>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1"/>
                                        <p:tgtEl>
                                          <p:spTgt spid="2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1"/>
                                        <p:tgtEl>
                                          <p:spTgt spid="2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animEffect filter="fade" transition="in">
                                      <p:cBhvr>
                                        <p:cTn dur="1"/>
                                        <p:tgtEl>
                                          <p:spTgt spid="2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1"/>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1" st="1"/>
                                            </p:txEl>
                                          </p:spTgt>
                                        </p:tgtEl>
                                        <p:attrNameLst>
                                          <p:attrName>style.visibility</p:attrName>
                                        </p:attrNameLst>
                                      </p:cBhvr>
                                      <p:to>
                                        <p:strVal val="visible"/>
                                      </p:to>
                                    </p:set>
                                    <p:animEffect filter="fade" transition="in">
                                      <p:cBhvr>
                                        <p:cTn dur="1"/>
                                        <p:tgtEl>
                                          <p:spTgt spid="2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2" st="2"/>
                                            </p:txEl>
                                          </p:spTgt>
                                        </p:tgtEl>
                                        <p:attrNameLst>
                                          <p:attrName>style.visibility</p:attrName>
                                        </p:attrNameLst>
                                      </p:cBhvr>
                                      <p:to>
                                        <p:strVal val="visible"/>
                                      </p:to>
                                    </p:set>
                                    <p:animEffect filter="fade" transition="in">
                                      <p:cBhvr>
                                        <p:cTn dur="1"/>
                                        <p:tgtEl>
                                          <p:spTgt spid="2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3" st="3"/>
                                            </p:txEl>
                                          </p:spTgt>
                                        </p:tgtEl>
                                        <p:attrNameLst>
                                          <p:attrName>style.visibility</p:attrName>
                                        </p:attrNameLst>
                                      </p:cBhvr>
                                      <p:to>
                                        <p:strVal val="visible"/>
                                      </p:to>
                                    </p:set>
                                    <p:animEffect filter="fade" transition="in">
                                      <p:cBhvr>
                                        <p:cTn dur="1"/>
                                        <p:tgtEl>
                                          <p:spTgt spid="22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Cell Types</a:t>
            </a:r>
            <a:endParaRPr/>
          </a:p>
        </p:txBody>
      </p:sp>
      <p:sp>
        <p:nvSpPr>
          <p:cNvPr id="115" name="Shape 115"/>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Prokaryotic – Do NOT contain membrane organelles.  These are the first types of cells to exist when life began.  They are very simple and primitive.  They can only carry out one life processes at a time.</a:t>
            </a:r>
            <a:endParaRPr/>
          </a:p>
          <a:p>
            <a:pPr indent="-228600" lvl="2" marL="114300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Ex.  Bacteria</a:t>
            </a:r>
            <a:endParaRPr/>
          </a:p>
          <a:p>
            <a:pPr indent="-101600" lvl="2" marL="11430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15900" lvl="0" marL="342900" marR="0" rtl="0" algn="l">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116" name="Shape 116"/>
          <p:cNvSpPr txBox="1"/>
          <p:nvPr>
            <p:ph idx="2"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id="117" name="Shape 117"/>
          <p:cNvPicPr preferRelativeResize="0"/>
          <p:nvPr/>
        </p:nvPicPr>
        <p:blipFill rotWithShape="1">
          <a:blip r:embed="rId3">
            <a:alphaModFix/>
          </a:blip>
          <a:srcRect b="0" l="0" r="0" t="0"/>
          <a:stretch/>
        </p:blipFill>
        <p:spPr>
          <a:xfrm>
            <a:off x="4495800" y="1600200"/>
            <a:ext cx="4267200" cy="464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Picture of Golgi</a:t>
            </a:r>
            <a:endParaRPr/>
          </a:p>
        </p:txBody>
      </p:sp>
      <p:pic>
        <p:nvPicPr>
          <p:cNvPr descr="11416c" id="232" name="Shape 232"/>
          <p:cNvPicPr preferRelativeResize="0"/>
          <p:nvPr>
            <p:ph idx="1" type="body"/>
          </p:nvPr>
        </p:nvPicPr>
        <p:blipFill rotWithShape="1">
          <a:blip r:embed="rId3">
            <a:alphaModFix/>
          </a:blip>
          <a:srcRect b="0" l="0" r="0" t="0"/>
          <a:stretch/>
        </p:blipFill>
        <p:spPr>
          <a:xfrm>
            <a:off x="2133600" y="1143000"/>
            <a:ext cx="4572000" cy="571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Lysosomes</a:t>
            </a:r>
            <a:endParaRPr/>
          </a:p>
        </p:txBody>
      </p:sp>
      <p:sp>
        <p:nvSpPr>
          <p:cNvPr id="238" name="Shape 238"/>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9. </a:t>
            </a:r>
            <a:r>
              <a:rPr b="1" i="0" lang="en-US" sz="2800" u="none">
                <a:solidFill>
                  <a:schemeClr val="dk1"/>
                </a:solidFill>
                <a:latin typeface="Arial"/>
                <a:ea typeface="Arial"/>
                <a:cs typeface="Arial"/>
                <a:sym typeface="Arial"/>
              </a:rPr>
              <a:t>Lysosomes:</a:t>
            </a:r>
            <a:r>
              <a:rPr b="0" i="0" lang="en-US" sz="2800" u="none">
                <a:solidFill>
                  <a:schemeClr val="dk1"/>
                </a:solidFill>
                <a:latin typeface="Arial"/>
                <a:ea typeface="Arial"/>
                <a:cs typeface="Arial"/>
                <a:sym typeface="Arial"/>
              </a:rPr>
              <a:t> Structures that contain digestive enzymes and which take part in the digestion of food materials, old organelles, and foreign substances. </a:t>
            </a:r>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lysosomes" id="239" name="Shape 239"/>
          <p:cNvPicPr preferRelativeResize="0"/>
          <p:nvPr>
            <p:ph idx="1" type="body"/>
          </p:nvPr>
        </p:nvPicPr>
        <p:blipFill rotWithShape="1">
          <a:blip r:embed="rId3">
            <a:alphaModFix/>
          </a:blip>
          <a:srcRect b="0" l="0" r="0" t="0"/>
          <a:stretch/>
        </p:blipFill>
        <p:spPr>
          <a:xfrm>
            <a:off x="4114800" y="1781175"/>
            <a:ext cx="4876800" cy="425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1"/>
                                        <p:tgtEl>
                                          <p:spTgt spid="23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Vacuoles</a:t>
            </a:r>
            <a:endParaRPr/>
          </a:p>
        </p:txBody>
      </p:sp>
      <p:sp>
        <p:nvSpPr>
          <p:cNvPr id="245" name="Shape 245"/>
          <p:cNvSpPr txBox="1"/>
          <p:nvPr>
            <p:ph idx="1" type="body"/>
          </p:nvPr>
        </p:nvSpPr>
        <p:spPr>
          <a:xfrm>
            <a:off x="527050" y="13716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10. </a:t>
            </a:r>
            <a:r>
              <a:rPr b="1" i="0" lang="en-US" sz="2400" u="none">
                <a:solidFill>
                  <a:schemeClr val="dk1"/>
                </a:solidFill>
                <a:latin typeface="Arial"/>
                <a:ea typeface="Arial"/>
                <a:cs typeface="Arial"/>
                <a:sym typeface="Arial"/>
              </a:rPr>
              <a:t>Vacuoles:</a:t>
            </a:r>
            <a:r>
              <a:rPr b="0" i="0" lang="en-US" sz="2400" u="none">
                <a:solidFill>
                  <a:schemeClr val="dk1"/>
                </a:solidFill>
                <a:latin typeface="Arial"/>
                <a:ea typeface="Arial"/>
                <a:cs typeface="Arial"/>
                <a:sym typeface="Arial"/>
              </a:rPr>
              <a:t> Spaces in the cytoplasm enclosed by a membrane and containing water and other materials. </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Many one-celled organisms have food vacuoles in which ingested food is stored and digested</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contractile vacuoles that pump excess water out of the cell.</a:t>
            </a:r>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46" name="Shape 246"/>
          <p:cNvSpPr txBox="1"/>
          <p:nvPr>
            <p:ph idx="2"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id="247" name="Shape 247"/>
          <p:cNvPicPr preferRelativeResize="0"/>
          <p:nvPr/>
        </p:nvPicPr>
        <p:blipFill rotWithShape="1">
          <a:blip r:embed="rId3">
            <a:alphaModFix/>
          </a:blip>
          <a:srcRect b="0" l="0" r="0" t="0"/>
          <a:stretch/>
        </p:blipFill>
        <p:spPr>
          <a:xfrm>
            <a:off x="4572000" y="1470025"/>
            <a:ext cx="4124325" cy="4702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1"/>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1"/>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1"/>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1"/>
                                        <p:tgtEl>
                                          <p:spTgt spid="24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400" u="none" cap="none" strike="noStrike">
                <a:solidFill>
                  <a:schemeClr val="dk2"/>
                </a:solidFill>
                <a:latin typeface="Arial"/>
                <a:ea typeface="Arial"/>
                <a:cs typeface="Arial"/>
                <a:sym typeface="Arial"/>
              </a:rPr>
              <a:t>Centrioles</a:t>
            </a:r>
            <a:endParaRPr/>
          </a:p>
        </p:txBody>
      </p:sp>
      <p:sp>
        <p:nvSpPr>
          <p:cNvPr id="253" name="Shape 253"/>
          <p:cNvSpPr txBox="1"/>
          <p:nvPr>
            <p:ph idx="1" type="body"/>
          </p:nvPr>
        </p:nvSpPr>
        <p:spPr>
          <a:xfrm>
            <a:off x="457200" y="1295400"/>
            <a:ext cx="3276600" cy="4419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11. </a:t>
            </a:r>
            <a:r>
              <a:rPr b="1" i="0" lang="en-US" sz="2400" u="none">
                <a:solidFill>
                  <a:schemeClr val="dk1"/>
                </a:solidFill>
                <a:latin typeface="Arial"/>
                <a:ea typeface="Arial"/>
                <a:cs typeface="Arial"/>
                <a:sym typeface="Arial"/>
              </a:rPr>
              <a:t>Centrioles:</a:t>
            </a:r>
            <a:r>
              <a:rPr b="0" i="0" lang="en-US" sz="2400" u="none">
                <a:solidFill>
                  <a:schemeClr val="dk1"/>
                </a:solidFill>
                <a:latin typeface="Arial"/>
                <a:ea typeface="Arial"/>
                <a:cs typeface="Arial"/>
                <a:sym typeface="Arial"/>
              </a:rPr>
              <a:t> A pair if cylindrical structures found just outside the nuclear membrane in most animal cells. The centrioles are active during cell division.</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Make microtubules and microfilaments </a:t>
            </a:r>
            <a:endParaRPr/>
          </a:p>
          <a:p>
            <a:pPr indent="-190500" lvl="0" marL="342900" marR="0" rtl="0" algn="l">
              <a:spcBef>
                <a:spcPts val="48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54" name="Shape 254"/>
          <p:cNvSpPr txBox="1"/>
          <p:nvPr>
            <p:ph idx="2" type="body"/>
          </p:nvPr>
        </p:nvSpPr>
        <p:spPr>
          <a:xfrm>
            <a:off x="4648200" y="1600200"/>
            <a:ext cx="4038600" cy="4525962"/>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pic>
        <p:nvPicPr>
          <p:cNvPr id="255" name="Shape 255"/>
          <p:cNvPicPr preferRelativeResize="0"/>
          <p:nvPr/>
        </p:nvPicPr>
        <p:blipFill rotWithShape="1">
          <a:blip r:embed="rId3">
            <a:alphaModFix/>
          </a:blip>
          <a:srcRect b="0" l="0" r="0" t="0"/>
          <a:stretch/>
        </p:blipFill>
        <p:spPr>
          <a:xfrm>
            <a:off x="3886200" y="1295400"/>
            <a:ext cx="4910137" cy="48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
                                        <p:tgtEl>
                                          <p:spTgt spid="25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Only found in PLANT Cells</a:t>
            </a:r>
            <a:endParaRPr/>
          </a:p>
        </p:txBody>
      </p:sp>
      <p:sp>
        <p:nvSpPr>
          <p:cNvPr id="261" name="Shape 261"/>
          <p:cNvSpPr txBox="1"/>
          <p:nvPr>
            <p:ph idx="1" type="body"/>
          </p:nvPr>
        </p:nvSpPr>
        <p:spPr>
          <a:xfrm>
            <a:off x="0" y="14478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1" i="0" lang="en-US" sz="2800" u="none">
                <a:solidFill>
                  <a:schemeClr val="dk1"/>
                </a:solidFill>
                <a:latin typeface="Arial"/>
                <a:ea typeface="Arial"/>
                <a:cs typeface="Arial"/>
                <a:sym typeface="Arial"/>
              </a:rPr>
              <a:t>Central Vacuole:</a:t>
            </a:r>
            <a:r>
              <a:rPr b="0" i="0" lang="en-US" sz="2800" u="none">
                <a:solidFill>
                  <a:schemeClr val="dk1"/>
                </a:solidFill>
                <a:latin typeface="Arial"/>
                <a:ea typeface="Arial"/>
                <a:cs typeface="Arial"/>
                <a:sym typeface="Arial"/>
              </a:rPr>
              <a:t> contains water, and a place to store wastes that may be harmful to the cell.  </a:t>
            </a:r>
            <a:endParaRPr/>
          </a:p>
        </p:txBody>
      </p:sp>
      <p:pic>
        <p:nvPicPr>
          <p:cNvPr descr="cental vacoule" id="262" name="Shape 262"/>
          <p:cNvPicPr preferRelativeResize="0"/>
          <p:nvPr>
            <p:ph idx="1" type="body"/>
          </p:nvPr>
        </p:nvPicPr>
        <p:blipFill rotWithShape="1">
          <a:blip r:embed="rId3">
            <a:alphaModFix/>
          </a:blip>
          <a:srcRect b="0" l="0" r="0" t="0"/>
          <a:stretch/>
        </p:blipFill>
        <p:spPr>
          <a:xfrm>
            <a:off x="4038600" y="1646237"/>
            <a:ext cx="5105400" cy="456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1"/>
                                        <p:tgtEl>
                                          <p:spTgt spid="2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Only found in PLANT Cells</a:t>
            </a:r>
            <a:endParaRPr/>
          </a:p>
        </p:txBody>
      </p:sp>
      <p:sp>
        <p:nvSpPr>
          <p:cNvPr id="268" name="Shape 268"/>
          <p:cNvSpPr txBox="1"/>
          <p:nvPr>
            <p:ph idx="1" type="body"/>
          </p:nvPr>
        </p:nvSpPr>
        <p:spPr>
          <a:xfrm>
            <a:off x="0" y="1600200"/>
            <a:ext cx="4648200" cy="5257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12. </a:t>
            </a:r>
            <a:r>
              <a:rPr b="1" i="0" lang="en-US" sz="2800" u="none">
                <a:solidFill>
                  <a:schemeClr val="dk1"/>
                </a:solidFill>
                <a:latin typeface="Arial"/>
                <a:ea typeface="Arial"/>
                <a:cs typeface="Arial"/>
                <a:sym typeface="Arial"/>
              </a:rPr>
              <a:t>Cell wall:</a:t>
            </a:r>
            <a:r>
              <a:rPr b="0" i="0" lang="en-US" sz="2800" u="none">
                <a:solidFill>
                  <a:schemeClr val="dk1"/>
                </a:solidFill>
                <a:latin typeface="Arial"/>
                <a:ea typeface="Arial"/>
                <a:cs typeface="Arial"/>
                <a:sym typeface="Arial"/>
              </a:rPr>
              <a:t> A nonliving structure composed mainly of cellulose, which surrounds the cell and gives it strength and rigidity; usually present in plant cells. It has pores or openings that permit free passage of water and dissolved substances.</a:t>
            </a:r>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PlantCelldiagr" id="269" name="Shape 269"/>
          <p:cNvPicPr preferRelativeResize="0"/>
          <p:nvPr>
            <p:ph idx="1" type="body"/>
          </p:nvPr>
        </p:nvPicPr>
        <p:blipFill rotWithShape="1">
          <a:blip r:embed="rId3">
            <a:alphaModFix/>
          </a:blip>
          <a:srcRect b="0" l="0" r="0" t="0"/>
          <a:stretch/>
        </p:blipFill>
        <p:spPr>
          <a:xfrm>
            <a:off x="4648200" y="2220912"/>
            <a:ext cx="4495800" cy="3654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1"/>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1"/>
                                        <p:tgtEl>
                                          <p:spTgt spid="26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Only found in PLANT Cells </a:t>
            </a:r>
            <a:endParaRPr/>
          </a:p>
        </p:txBody>
      </p:sp>
      <p:sp>
        <p:nvSpPr>
          <p:cNvPr id="275" name="Shape 275"/>
          <p:cNvSpPr txBox="1"/>
          <p:nvPr>
            <p:ph idx="1" type="body"/>
          </p:nvPr>
        </p:nvSpPr>
        <p:spPr>
          <a:xfrm>
            <a:off x="457200" y="1600200"/>
            <a:ext cx="4038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13. </a:t>
            </a:r>
            <a:r>
              <a:rPr b="1" i="0" lang="en-US" sz="2800" u="none">
                <a:solidFill>
                  <a:schemeClr val="dk1"/>
                </a:solidFill>
                <a:latin typeface="Arial"/>
                <a:ea typeface="Arial"/>
                <a:cs typeface="Arial"/>
                <a:sym typeface="Arial"/>
              </a:rPr>
              <a:t>Chloroplasts:</a:t>
            </a:r>
            <a:r>
              <a:rPr b="0" i="0" lang="en-US" sz="2800" u="none">
                <a:solidFill>
                  <a:schemeClr val="dk1"/>
                </a:solidFill>
                <a:latin typeface="Arial"/>
                <a:ea typeface="Arial"/>
                <a:cs typeface="Arial"/>
                <a:sym typeface="Arial"/>
              </a:rPr>
              <a:t> Structures, found in plant cells, algae, and some other protists, that contain the pigment chlorophyll and are the sites of photosynthesis.</a:t>
            </a:r>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descr="PlantCelldiagr" id="276" name="Shape 276"/>
          <p:cNvPicPr preferRelativeResize="0"/>
          <p:nvPr>
            <p:ph idx="1" type="body"/>
          </p:nvPr>
        </p:nvPicPr>
        <p:blipFill rotWithShape="1">
          <a:blip r:embed="rId3">
            <a:alphaModFix/>
          </a:blip>
          <a:srcRect b="0" l="0" r="0" t="0"/>
          <a:stretch/>
        </p:blipFill>
        <p:spPr>
          <a:xfrm>
            <a:off x="4648200" y="1849437"/>
            <a:ext cx="4495800" cy="3654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1"/>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1"/>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1"/>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1"/>
                                        <p:tgtEl>
                                          <p:spTgt spid="2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1" i="0" lang="en-US" sz="4000" u="none" cap="none" strike="noStrike">
                <a:solidFill>
                  <a:schemeClr val="dk2"/>
                </a:solidFill>
                <a:latin typeface="Arial"/>
                <a:ea typeface="Arial"/>
                <a:cs typeface="Arial"/>
                <a:sym typeface="Arial"/>
              </a:rPr>
              <a:t>Cilia and Flagella: Structure and Movement</a:t>
            </a:r>
            <a:endParaRPr/>
          </a:p>
        </p:txBody>
      </p:sp>
      <p:pic>
        <p:nvPicPr>
          <p:cNvPr descr="sperm" id="282" name="Shape 282"/>
          <p:cNvPicPr preferRelativeResize="0"/>
          <p:nvPr>
            <p:ph idx="1" type="body"/>
          </p:nvPr>
        </p:nvPicPr>
        <p:blipFill rotWithShape="1">
          <a:blip r:embed="rId3">
            <a:alphaModFix/>
          </a:blip>
          <a:srcRect b="0" l="0" r="0" t="0"/>
          <a:stretch/>
        </p:blipFill>
        <p:spPr>
          <a:xfrm>
            <a:off x="381000" y="1447800"/>
            <a:ext cx="3352800" cy="2606675"/>
          </a:xfrm>
          <a:prstGeom prst="rect">
            <a:avLst/>
          </a:prstGeom>
          <a:noFill/>
          <a:ln>
            <a:noFill/>
          </a:ln>
        </p:spPr>
      </p:pic>
      <p:pic>
        <p:nvPicPr>
          <p:cNvPr descr="cilia" id="283" name="Shape 283"/>
          <p:cNvPicPr preferRelativeResize="0"/>
          <p:nvPr>
            <p:ph idx="2" type="body"/>
          </p:nvPr>
        </p:nvPicPr>
        <p:blipFill rotWithShape="1">
          <a:blip r:embed="rId4">
            <a:alphaModFix/>
          </a:blip>
          <a:srcRect b="0" l="0" r="0" t="0"/>
          <a:stretch/>
        </p:blipFill>
        <p:spPr>
          <a:xfrm>
            <a:off x="4876800" y="1600200"/>
            <a:ext cx="3181350" cy="2703512"/>
          </a:xfrm>
          <a:prstGeom prst="rect">
            <a:avLst/>
          </a:prstGeom>
          <a:noFill/>
          <a:ln>
            <a:noFill/>
          </a:ln>
        </p:spPr>
      </p:pic>
      <p:sp>
        <p:nvSpPr>
          <p:cNvPr id="284" name="Shape 284"/>
          <p:cNvSpPr txBox="1"/>
          <p:nvPr>
            <p:ph idx="1" type="body"/>
          </p:nvPr>
        </p:nvSpPr>
        <p:spPr>
          <a:xfrm>
            <a:off x="533400" y="4343400"/>
            <a:ext cx="8229600" cy="21875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Cilia and Flagella – propels cells through environment and move materials over cell surface.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idx="1" type="body"/>
          </p:nvPr>
        </p:nvSpPr>
        <p:spPr>
          <a:xfrm>
            <a:off x="457200" y="623887"/>
            <a:ext cx="3505200" cy="55483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Eukaryotic – contain membrane-bound organelles, such as the nucleus.  </a:t>
            </a:r>
            <a:endParaRPr/>
          </a:p>
          <a:p>
            <a:pPr indent="-228600" lvl="2" marL="114300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These are more complex and able to carry out multiple life functions at once.  </a:t>
            </a:r>
            <a:endParaRPr/>
          </a:p>
          <a:p>
            <a:pPr indent="-228600" lvl="2" marL="114300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Ex.  Plant and animal cells</a:t>
            </a:r>
            <a:endParaRPr/>
          </a:p>
          <a:p>
            <a:pPr indent="-101600" lvl="2" marL="11430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342900" marR="0" rtl="0" algn="l">
              <a:lnSpc>
                <a:spcPct val="100000"/>
              </a:lnSpc>
              <a:spcBef>
                <a:spcPts val="560"/>
              </a:spcBef>
              <a:spcAft>
                <a:spcPts val="0"/>
              </a:spcAft>
              <a:buClr>
                <a:schemeClr val="dk1"/>
              </a:buClr>
              <a:buSzPts val="2800"/>
              <a:buFont typeface="Arial"/>
              <a:buChar char="•"/>
            </a:pPr>
            <a:r>
              <a:rPr b="0" i="0" lang="en-US" sz="2800" u="sng">
                <a:solidFill>
                  <a:schemeClr val="hlink"/>
                </a:solidFill>
                <a:latin typeface="Arial"/>
                <a:ea typeface="Arial"/>
                <a:cs typeface="Arial"/>
                <a:sym typeface="Arial"/>
                <a:hlinkClick r:id="rId3"/>
              </a:rPr>
              <a:t>Pro. vs. Euk.</a:t>
            </a:r>
            <a:endParaRPr/>
          </a:p>
        </p:txBody>
      </p:sp>
      <p:pic>
        <p:nvPicPr>
          <p:cNvPr id="123" name="Shape 123"/>
          <p:cNvPicPr preferRelativeResize="0"/>
          <p:nvPr/>
        </p:nvPicPr>
        <p:blipFill rotWithShape="1">
          <a:blip r:embed="rId4">
            <a:alphaModFix/>
          </a:blip>
          <a:srcRect b="0" l="0" r="0" t="0"/>
          <a:stretch/>
        </p:blipFill>
        <p:spPr>
          <a:xfrm>
            <a:off x="3657600" y="609600"/>
            <a:ext cx="5208587" cy="5105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304800"/>
            <a:ext cx="8229600" cy="11398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Cell Size and Shape </a:t>
            </a:r>
            <a:endParaRPr/>
          </a:p>
        </p:txBody>
      </p:sp>
      <p:sp>
        <p:nvSpPr>
          <p:cNvPr id="129" name="Shape 129"/>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Prokaryotic cells are smaller (as a general rule) and lack much of the internal compartmentalization (ER and Golgi) and complexity of eukaryotic cells. </a:t>
            </a:r>
            <a:endParaRPr/>
          </a:p>
          <a:p>
            <a:pPr indent="-342900" lvl="0" marL="342900" marR="0" rtl="0" algn="l">
              <a:lnSpc>
                <a:spcPct val="9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No matter which type of cell we are considering, all cells have certain features in common: cell membrane, DNA, cytoplasm, and ribosomes.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Shape </a:t>
            </a:r>
            <a:endParaRPr/>
          </a:p>
        </p:txBody>
      </p:sp>
      <p:sp>
        <p:nvSpPr>
          <p:cNvPr id="135" name="Shape 13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The shapes of cells are quite varied with some, such as </a:t>
            </a:r>
            <a:r>
              <a:rPr b="0" i="0" lang="en-US" sz="3200" u="sng">
                <a:solidFill>
                  <a:schemeClr val="hlink"/>
                </a:solidFill>
                <a:latin typeface="Arial"/>
                <a:ea typeface="Arial"/>
                <a:cs typeface="Arial"/>
                <a:sym typeface="Arial"/>
                <a:hlinkClick r:id="rId3"/>
              </a:rPr>
              <a:t>neurons</a:t>
            </a:r>
            <a:r>
              <a:rPr b="0" i="0" lang="en-US" sz="3200" u="none">
                <a:solidFill>
                  <a:schemeClr val="dk1"/>
                </a:solidFill>
                <a:latin typeface="Arial"/>
                <a:ea typeface="Arial"/>
                <a:cs typeface="Arial"/>
                <a:sym typeface="Arial"/>
              </a:rPr>
              <a:t>The shapes of cells are quite varied with some, such as neurons, being longer than they are wide and others, like </a:t>
            </a:r>
            <a:r>
              <a:rPr b="0" i="0" lang="en-US" sz="3200" u="sng">
                <a:solidFill>
                  <a:schemeClr val="hlink"/>
                </a:solidFill>
                <a:latin typeface="Arial"/>
                <a:ea typeface="Arial"/>
                <a:cs typeface="Arial"/>
                <a:sym typeface="Arial"/>
                <a:hlinkClick r:id="rId4"/>
              </a:rPr>
              <a:t>erythrocytes</a:t>
            </a:r>
            <a:r>
              <a:rPr b="0" i="0" lang="en-US" sz="3200" u="none">
                <a:solidFill>
                  <a:schemeClr val="dk1"/>
                </a:solidFill>
                <a:latin typeface="Arial"/>
                <a:ea typeface="Arial"/>
                <a:cs typeface="Arial"/>
                <a:sym typeface="Arial"/>
              </a:rPr>
              <a:t> (red blood cells) being equidimensional. </a:t>
            </a:r>
            <a:endParaRPr/>
          </a:p>
          <a:p>
            <a:pPr indent="-342900" lvl="0" marL="342900" marR="0" rtl="0" algn="l">
              <a:lnSpc>
                <a:spcPct val="100000"/>
              </a:lnSpc>
              <a:spcBef>
                <a:spcPts val="64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Some cells are encased in a rigid wall, which constrains their shape, while others have a flexible cell membrane (and no rigid cell wall).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10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animEffect filter="fade" transition="in">
                                      <p:cBhvr>
                                        <p:cTn dur="1000"/>
                                        <p:tgtEl>
                                          <p:spTgt spid="13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Size </a:t>
            </a:r>
            <a:endParaRPr/>
          </a:p>
        </p:txBody>
      </p:sp>
      <p:sp>
        <p:nvSpPr>
          <p:cNvPr id="141" name="Shape 14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The size of cells is also related to their functions. Eggs (</a:t>
            </a:r>
            <a:r>
              <a:rPr b="0" i="1" lang="en-US" sz="2800" u="sng">
                <a:solidFill>
                  <a:schemeClr val="hlink"/>
                </a:solidFill>
                <a:latin typeface="Arial"/>
                <a:ea typeface="Arial"/>
                <a:cs typeface="Arial"/>
                <a:sym typeface="Arial"/>
                <a:hlinkClick r:id="rId3"/>
              </a:rPr>
              <a:t>ova</a:t>
            </a:r>
            <a:r>
              <a:rPr b="0" i="0" lang="en-US" sz="2800" u="none">
                <a:solidFill>
                  <a:schemeClr val="dk1"/>
                </a:solidFill>
                <a:latin typeface="Arial"/>
                <a:ea typeface="Arial"/>
                <a:cs typeface="Arial"/>
                <a:sym typeface="Arial"/>
              </a:rPr>
              <a:t>) are very large, often being the largest cells an organism produces. </a:t>
            </a:r>
            <a:endParaRPr/>
          </a:p>
          <a:p>
            <a:pPr indent="-342900" lvl="0" marL="342900" marR="0" rtl="0" algn="l">
              <a:lnSpc>
                <a:spcPct val="90000"/>
              </a:lnSpc>
              <a:spcBef>
                <a:spcPts val="560"/>
              </a:spcBef>
              <a:spcAft>
                <a:spcPts val="0"/>
              </a:spcAft>
              <a:buClr>
                <a:schemeClr val="dk1"/>
              </a:buClr>
              <a:buSzPts val="2800"/>
              <a:buFont typeface="Arial"/>
              <a:buChar char="•"/>
            </a:pPr>
            <a:r>
              <a:rPr b="0" i="0" lang="en-US" sz="2800" u="none">
                <a:solidFill>
                  <a:schemeClr val="dk1"/>
                </a:solidFill>
                <a:latin typeface="Arial"/>
                <a:ea typeface="Arial"/>
                <a:cs typeface="Arial"/>
                <a:sym typeface="Arial"/>
              </a:rPr>
              <a:t>The large size of many eggs is related to the process of development that occurs after the egg is fertilized (a </a:t>
            </a:r>
            <a:r>
              <a:rPr b="0" i="0" lang="en-US" sz="2800" u="sng">
                <a:solidFill>
                  <a:schemeClr val="hlink"/>
                </a:solidFill>
                <a:latin typeface="Arial"/>
                <a:ea typeface="Arial"/>
                <a:cs typeface="Arial"/>
                <a:sym typeface="Arial"/>
                <a:hlinkClick r:id="rId4"/>
              </a:rPr>
              <a:t>zygote</a:t>
            </a:r>
            <a:r>
              <a:rPr b="0" i="0" lang="en-US" sz="2800" u="none">
                <a:solidFill>
                  <a:schemeClr val="dk1"/>
                </a:solidFill>
                <a:latin typeface="Arial"/>
                <a:ea typeface="Arial"/>
                <a:cs typeface="Arial"/>
                <a:sym typeface="Arial"/>
              </a:rPr>
              <a:t>). When the contents of the egg are used in a rapid series of cellular divisions, each requiring tremendous amounts of energy that is available in the ova.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5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500"/>
                                        <p:tgtEl>
                                          <p:spTgt spid="14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400" u="none" cap="none" strike="noStrike">
              <a:solidFill>
                <a:schemeClr val="dk2"/>
              </a:solidFill>
              <a:latin typeface="Arial"/>
              <a:ea typeface="Arial"/>
              <a:cs typeface="Arial"/>
              <a:sym typeface="Arial"/>
            </a:endParaRPr>
          </a:p>
        </p:txBody>
      </p:sp>
      <p:pic>
        <p:nvPicPr>
          <p:cNvPr descr="cellsize_1" id="147" name="Shape 147"/>
          <p:cNvPicPr preferRelativeResize="0"/>
          <p:nvPr>
            <p:ph idx="1" type="body"/>
          </p:nvPr>
        </p:nvPicPr>
        <p:blipFill rotWithShape="1">
          <a:blip r:embed="rId3">
            <a:alphaModFix/>
          </a:blip>
          <a:srcRect b="0" l="0" r="0" t="0"/>
          <a:stretch/>
        </p:blipFill>
        <p:spPr>
          <a:xfrm>
            <a:off x="304800" y="228600"/>
            <a:ext cx="8543925" cy="61928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2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Cell Organelles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Arial"/>
              <a:buNone/>
            </a:pPr>
            <a:r>
              <a:rPr b="0" i="0" lang="en-US" sz="4400" u="none" cap="none" strike="noStrike">
                <a:solidFill>
                  <a:schemeClr val="dk2"/>
                </a:solidFill>
                <a:latin typeface="Arial"/>
                <a:ea typeface="Arial"/>
                <a:cs typeface="Arial"/>
                <a:sym typeface="Arial"/>
              </a:rPr>
              <a:t>Plant and Animal Organelles</a:t>
            </a:r>
            <a:endParaRPr/>
          </a:p>
        </p:txBody>
      </p:sp>
      <p:sp>
        <p:nvSpPr>
          <p:cNvPr id="158" name="Shape 15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000"/>
              <a:buFont typeface="Arial"/>
              <a:buChar char="•"/>
            </a:pPr>
            <a:r>
              <a:rPr b="1" i="0" lang="en-US" sz="2000" u="none">
                <a:solidFill>
                  <a:schemeClr val="dk1"/>
                </a:solidFill>
                <a:latin typeface="Arial"/>
                <a:ea typeface="Arial"/>
                <a:cs typeface="Arial"/>
                <a:sym typeface="Arial"/>
              </a:rPr>
              <a:t>1. Plasma (or cell) membrane</a:t>
            </a:r>
            <a:r>
              <a:rPr b="0" i="0" lang="en-US" sz="2000" u="none">
                <a:solidFill>
                  <a:schemeClr val="dk1"/>
                </a:solidFill>
                <a:latin typeface="Arial"/>
                <a:ea typeface="Arial"/>
                <a:cs typeface="Arial"/>
                <a:sym typeface="Arial"/>
              </a:rPr>
              <a:t>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2. </a:t>
            </a:r>
            <a:r>
              <a:rPr b="1" i="0" lang="en-US" sz="2000" u="none">
                <a:solidFill>
                  <a:schemeClr val="dk1"/>
                </a:solidFill>
                <a:latin typeface="Arial"/>
                <a:ea typeface="Arial"/>
                <a:cs typeface="Arial"/>
                <a:sym typeface="Arial"/>
              </a:rPr>
              <a:t>Cytoplasm</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3. </a:t>
            </a:r>
            <a:r>
              <a:rPr b="1" i="0" lang="en-US" sz="2000" u="none">
                <a:solidFill>
                  <a:schemeClr val="dk1"/>
                </a:solidFill>
                <a:latin typeface="Arial"/>
                <a:ea typeface="Arial"/>
                <a:cs typeface="Arial"/>
                <a:sym typeface="Arial"/>
              </a:rPr>
              <a:t>Nucleus</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4. </a:t>
            </a:r>
            <a:r>
              <a:rPr b="1" i="0" lang="en-US" sz="2000" u="none">
                <a:solidFill>
                  <a:schemeClr val="dk1"/>
                </a:solidFill>
                <a:latin typeface="Arial"/>
                <a:ea typeface="Arial"/>
                <a:cs typeface="Arial"/>
                <a:sym typeface="Arial"/>
              </a:rPr>
              <a:t>Nucleolus</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5. </a:t>
            </a:r>
            <a:r>
              <a:rPr b="1" i="0" lang="en-US" sz="2000" u="none">
                <a:solidFill>
                  <a:schemeClr val="dk1"/>
                </a:solidFill>
                <a:latin typeface="Arial"/>
                <a:ea typeface="Arial"/>
                <a:cs typeface="Arial"/>
                <a:sym typeface="Arial"/>
              </a:rPr>
              <a:t>Endoplasmic reticulum (ER)</a:t>
            </a:r>
            <a:r>
              <a:rPr b="0" i="0" lang="en-US" sz="2000" u="none">
                <a:solidFill>
                  <a:schemeClr val="dk1"/>
                </a:solidFill>
                <a:latin typeface="Arial"/>
                <a:ea typeface="Arial"/>
                <a:cs typeface="Arial"/>
                <a:sym typeface="Arial"/>
              </a:rPr>
              <a:t>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6. </a:t>
            </a:r>
            <a:r>
              <a:rPr b="1" i="0" lang="en-US" sz="2000" u="none">
                <a:solidFill>
                  <a:schemeClr val="dk1"/>
                </a:solidFill>
                <a:latin typeface="Arial"/>
                <a:ea typeface="Arial"/>
                <a:cs typeface="Arial"/>
                <a:sym typeface="Arial"/>
              </a:rPr>
              <a:t>Ribosomes</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7. </a:t>
            </a:r>
            <a:r>
              <a:rPr b="1" i="0" lang="en-US" sz="2000" u="none">
                <a:solidFill>
                  <a:schemeClr val="dk1"/>
                </a:solidFill>
                <a:latin typeface="Arial"/>
                <a:ea typeface="Arial"/>
                <a:cs typeface="Arial"/>
                <a:sym typeface="Arial"/>
              </a:rPr>
              <a:t>Mitochondria (singular, </a:t>
            </a:r>
            <a:r>
              <a:rPr b="1" i="1" lang="en-US" sz="2000" u="none">
                <a:solidFill>
                  <a:schemeClr val="dk1"/>
                </a:solidFill>
                <a:latin typeface="Arial"/>
                <a:ea typeface="Arial"/>
                <a:cs typeface="Arial"/>
                <a:sym typeface="Arial"/>
              </a:rPr>
              <a:t>mitochondrion)</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8. </a:t>
            </a:r>
            <a:r>
              <a:rPr b="1" i="0" lang="en-US" sz="2000" u="none">
                <a:solidFill>
                  <a:schemeClr val="dk1"/>
                </a:solidFill>
                <a:latin typeface="Arial"/>
                <a:ea typeface="Arial"/>
                <a:cs typeface="Arial"/>
                <a:sym typeface="Arial"/>
              </a:rPr>
              <a:t>Golgi complex</a:t>
            </a:r>
            <a:r>
              <a:rPr b="0" i="0" lang="en-US" sz="2000" u="none">
                <a:solidFill>
                  <a:schemeClr val="dk1"/>
                </a:solidFill>
                <a:latin typeface="Arial"/>
                <a:ea typeface="Arial"/>
                <a:cs typeface="Arial"/>
                <a:sym typeface="Arial"/>
              </a:rPr>
              <a:t>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9. </a:t>
            </a:r>
            <a:r>
              <a:rPr b="1" i="0" lang="en-US" sz="2000" u="none">
                <a:solidFill>
                  <a:schemeClr val="dk1"/>
                </a:solidFill>
                <a:latin typeface="Arial"/>
                <a:ea typeface="Arial"/>
                <a:cs typeface="Arial"/>
                <a:sym typeface="Arial"/>
              </a:rPr>
              <a:t>Lysosomes</a:t>
            </a:r>
            <a:r>
              <a:rPr b="0" i="0" lang="en-US" sz="2000" u="none">
                <a:solidFill>
                  <a:schemeClr val="dk1"/>
                </a:solidFill>
                <a:latin typeface="Arial"/>
                <a:ea typeface="Arial"/>
                <a:cs typeface="Arial"/>
                <a:sym typeface="Arial"/>
              </a:rPr>
              <a:t>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10. </a:t>
            </a:r>
            <a:r>
              <a:rPr b="1" i="0" lang="en-US" sz="2000" u="none">
                <a:solidFill>
                  <a:schemeClr val="dk1"/>
                </a:solidFill>
                <a:latin typeface="Arial"/>
                <a:ea typeface="Arial"/>
                <a:cs typeface="Arial"/>
                <a:sym typeface="Arial"/>
              </a:rPr>
              <a:t>Vacuoles</a:t>
            </a:r>
            <a:r>
              <a:rPr b="0" i="0" lang="en-US" sz="2000" u="none">
                <a:solidFill>
                  <a:schemeClr val="dk1"/>
                </a:solidFill>
                <a:latin typeface="Arial"/>
                <a:ea typeface="Arial"/>
                <a:cs typeface="Arial"/>
                <a:sym typeface="Arial"/>
              </a:rPr>
              <a:t>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11. </a:t>
            </a:r>
            <a:r>
              <a:rPr b="1" i="0" lang="en-US" sz="2000" u="none">
                <a:solidFill>
                  <a:schemeClr val="dk1"/>
                </a:solidFill>
                <a:latin typeface="Arial"/>
                <a:ea typeface="Arial"/>
                <a:cs typeface="Arial"/>
                <a:sym typeface="Arial"/>
              </a:rPr>
              <a:t>Centrioles</a:t>
            </a:r>
            <a:r>
              <a:rPr b="0" i="0" lang="en-US" sz="2000" u="none">
                <a:solidFill>
                  <a:schemeClr val="dk1"/>
                </a:solidFill>
                <a:latin typeface="Arial"/>
                <a:ea typeface="Arial"/>
                <a:cs typeface="Arial"/>
                <a:sym typeface="Arial"/>
              </a:rPr>
              <a:t> </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12. </a:t>
            </a:r>
            <a:r>
              <a:rPr b="1" i="0" lang="en-US" sz="2000" u="none">
                <a:solidFill>
                  <a:schemeClr val="dk1"/>
                </a:solidFill>
                <a:latin typeface="Arial"/>
                <a:ea typeface="Arial"/>
                <a:cs typeface="Arial"/>
                <a:sym typeface="Arial"/>
              </a:rPr>
              <a:t>Cell wall</a:t>
            </a:r>
            <a:endParaRPr/>
          </a:p>
          <a:p>
            <a:pPr indent="-342900" lvl="0" marL="342900" marR="0" rtl="0" algn="l">
              <a:lnSpc>
                <a:spcPct val="80000"/>
              </a:lnSpc>
              <a:spcBef>
                <a:spcPts val="40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13. </a:t>
            </a:r>
            <a:r>
              <a:rPr b="1" i="0" lang="en-US" sz="2000" u="none">
                <a:solidFill>
                  <a:schemeClr val="dk1"/>
                </a:solidFill>
                <a:latin typeface="Arial"/>
                <a:ea typeface="Arial"/>
                <a:cs typeface="Arial"/>
                <a:sym typeface="Arial"/>
              </a:rPr>
              <a:t>Chloroplasts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